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4" r:id="rId1"/>
  </p:sldMasterIdLst>
  <p:sldIdLst>
    <p:sldId id="329" r:id="rId2"/>
    <p:sldId id="331" r:id="rId3"/>
    <p:sldId id="332" r:id="rId4"/>
    <p:sldId id="320" r:id="rId5"/>
    <p:sldId id="321" r:id="rId6"/>
    <p:sldId id="322" r:id="rId7"/>
    <p:sldId id="323" r:id="rId8"/>
    <p:sldId id="324" r:id="rId9"/>
    <p:sldId id="325" r:id="rId10"/>
    <p:sldId id="326" r:id="rId11"/>
    <p:sldId id="327" r:id="rId12"/>
    <p:sldId id="308" r:id="rId13"/>
    <p:sldId id="32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510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63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8T07:43:11.13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8T07:43:11.14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614075-D7B2-4416-A75B-0E92F2DF7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DAD3E97-DFCB-4E6B-9695-E90C80C61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F90ED20-9B04-43B8-99CF-59A61C3DE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08.04.2023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9C92944-BAF1-46C8-B573-30453C587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3A5D4C9-7F68-467F-87A0-52B3A68F9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9763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38891C-02C0-42B7-BABC-35095027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3257D932-39EE-4513-92D8-022E2E824E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8DE2836-3A7B-4EF1-9837-C9407536F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08.04.2023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45D55E4-BF93-4AB1-93E9-7A562EC4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68B5A47-8B5B-4374-8E6C-7BD74D43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4701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7EB60AD0-F5E3-4A71-A1F1-F68227430E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E870C83-E1AE-4B25-934F-D8622CE1F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6EF266C-12BF-463A-9A93-6D48BD950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08.04.2023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6A7E19D-1D3D-4A3A-90F3-34D4E8CFD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F848070-6960-4945-9893-EE17E4189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3559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760309D-BF30-4866-9359-B235D4980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0E0CAB6-443C-474F-BEA0-012C570B0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1E4DF78-52DF-4288-AB94-94C0EB6D8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08.04.2023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65A4571-51C4-4C14-936C-028166251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641D873-94C2-4965-A8D7-8EA6DF085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0501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B0C3C47-FD32-42D0-A543-9AA20A75C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A0D68BA-6C2E-4E73-A78D-CF0D603CC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D12D6CC-2AC8-43DF-A07E-D85D61499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08.04.2023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07F1ED3-D9D7-43AD-8DA8-D4770F052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16D0FA8-822D-4882-9354-B44F8C945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4166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197C38-D3BC-4FDF-BBC5-A55F30A5C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DF5A68A-A167-4219-B5E5-11807240DF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2ED2A4F-F9A1-4C1C-8410-51CB316DE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54B4F624-4785-4228-905B-1B486BB3A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08.04.2023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3B0873B-0BCE-4552-BDE3-F1BF51E20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EAE047C-6DE8-4CCD-BB7B-34E23E7C7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4272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38E4A37-A8CB-4671-9851-55FF234FE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96C397D-DC4D-4AA3-819C-C210C7142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B680C74-3BD0-4201-B26A-707BE8E5C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09E656F-B9F0-4E82-BE3A-9E4BB9FC31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AD51048E-D918-4B28-9D23-09D23FCB14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8CC1262A-3F70-4F25-B2AA-171F486CA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08.04.2023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09E00FED-C14E-4DED-A8BB-784FB5784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0281641-20F1-4AE5-B313-144BC90F9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9576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897BA95-32A0-4939-96BC-89E4AD53D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C6EB329E-DA65-4B10-BEC2-48E735F35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08.04.2023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9081D40-E8D8-4869-929D-6395202BE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8F73BC5-ED16-4D6E-95FD-DF8C3D85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851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D6537E72-D969-4328-98A1-114A517BF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08.04.2023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9A2065DD-034E-46C4-8234-4C9269BEF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CE596F6-DFED-4699-93F3-9B0FE6536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162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9EA7F89-9A79-45A0-89CC-4E1526945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25EE1F9-B539-4A58-A0BB-AC94D403F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2F77D84-3503-452A-8B19-AA466469D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5AD5409C-BFAB-46C7-8227-4CD60FF26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08.04.2023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E5E904B-F58D-48E7-9EF4-D1AFB72A3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4F22494-E038-4D9B-9CC8-EA6A9A006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8581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378447-1C95-4D55-80BA-54A1B0D63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FB40496-B020-4210-8B98-5003370C8A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9038995-2ED6-4233-983F-0754DCB20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6C5396A-93D3-4E63-BE26-939831A1D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08.04.2023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B7EB7ED-1A1E-4139-B417-706F0C0B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329537A-8DFD-4EBC-A868-2AAFC869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1319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B07CA5A1-6405-4B57-AF95-2D378CEA7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FC0AC3D-1F87-48AA-9460-81B01A210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4FB46A4-5189-4576-BCB5-A4762E2F04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A3CF6-66A2-42FE-9D32-6D6A55A1BB51}" type="datetimeFigureOut">
              <a:rPr lang="en-GB" smtClean="0"/>
              <a:t>08/04/2023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3C8C87A-C28C-49F5-827F-655C05133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ECE96CA-EA37-464F-A987-00DE26C06F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B47C9-A244-423E-83FF-6A7B33A90B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03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3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30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="" xmlns:a16="http://schemas.microsoft.com/office/drawing/2014/main" id="{F86833CC-B2B0-41C9-8234-D42C8F02855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161615"/>
            <a:ext cx="12179565" cy="913467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F4D70647-CE90-4032-97D9-63FBD2472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76" y="691455"/>
            <a:ext cx="8443759" cy="56138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01233E2-89D1-4631-9EA2-F829C9433637}"/>
              </a:ext>
            </a:extLst>
          </p:cNvPr>
          <p:cNvSpPr txBox="1"/>
          <p:nvPr/>
        </p:nvSpPr>
        <p:spPr>
          <a:xfrm>
            <a:off x="710884" y="1873832"/>
            <a:ext cx="10928488" cy="2047247"/>
          </a:xfrm>
          <a:prstGeom prst="rect">
            <a:avLst/>
          </a:prstGeom>
          <a:noFill/>
        </p:spPr>
        <p:txBody>
          <a:bodyPr wrap="square" lIns="76727" tIns="38364" rIns="76727" bIns="38364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</a:t>
            </a:r>
          </a:p>
          <a:p>
            <a:pPr algn="ctr">
              <a:spcAft>
                <a:spcPts val="1200"/>
              </a:spcAft>
            </a:pP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курсу </a:t>
            </a:r>
          </a:p>
          <a:p>
            <a:pPr algn="ctr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Science</a:t>
            </a: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Рукописный ввод 8">
                <a:extLst>
                  <a:ext uri="{FF2B5EF4-FFF2-40B4-BE49-F238E27FC236}">
                    <a16:creationId xmlns="" xmlns:a16="http://schemas.microsoft.com/office/drawing/2014/main" id="{1DEC865F-1443-4D03-9F29-4BD6D11BECA3}"/>
                  </a:ext>
                </a:extLst>
              </p14:cNvPr>
              <p14:cNvContentPartPr/>
              <p14:nvPr/>
            </p14:nvContentPartPr>
            <p14:xfrm>
              <a:off x="1168686" y="-205132"/>
              <a:ext cx="270" cy="359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1DEC865F-1443-4D03-9F29-4BD6D11BEC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8186" y="-312832"/>
                <a:ext cx="81000" cy="21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Рукописный ввод 9">
                <a:extLst>
                  <a:ext uri="{FF2B5EF4-FFF2-40B4-BE49-F238E27FC236}">
                    <a16:creationId xmlns="" xmlns:a16="http://schemas.microsoft.com/office/drawing/2014/main" id="{D4F611E5-5BF3-432E-86BD-75D9FA62FAF5}"/>
                  </a:ext>
                </a:extLst>
              </p14:cNvPr>
              <p14:cNvContentPartPr/>
              <p14:nvPr/>
            </p14:nvContentPartPr>
            <p14:xfrm>
              <a:off x="1805456" y="-167729"/>
              <a:ext cx="270" cy="359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D4F611E5-5BF3-432E-86BD-75D9FA62FA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4956" y="-275429"/>
                <a:ext cx="81000" cy="2154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Номер слайда 2">
            <a:extLst>
              <a:ext uri="{FF2B5EF4-FFF2-40B4-BE49-F238E27FC236}">
                <a16:creationId xmlns="" xmlns:a16="http://schemas.microsoft.com/office/drawing/2014/main" id="{B38EA520-EE3C-4838-9405-03116C180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9072" y="6340166"/>
            <a:ext cx="2057757" cy="364195"/>
          </a:xfrm>
        </p:spPr>
        <p:txBody>
          <a:bodyPr/>
          <a:lstStyle/>
          <a:p>
            <a:fld id="{309D7BF6-3F62-4889-97F0-07DE7A19119D}" type="slidenum">
              <a:rPr lang="ru-RU" smtClean="0"/>
              <a:t>1</a:t>
            </a:fld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AE7A6181-1539-49CD-911A-68D76D3FD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905" y="691455"/>
            <a:ext cx="3522006" cy="8113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8B2FD1F-F6FD-4E11-981A-E2AD1882D626}"/>
              </a:ext>
            </a:extLst>
          </p:cNvPr>
          <p:cNvSpPr txBox="1"/>
          <p:nvPr/>
        </p:nvSpPr>
        <p:spPr>
          <a:xfrm>
            <a:off x="592826" y="5235057"/>
            <a:ext cx="663367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Слушатель: </a:t>
            </a:r>
            <a:r>
              <a:rPr lang="ru-RU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Мухамадеева Гульнара </a:t>
            </a:r>
            <a:r>
              <a:rPr lang="ru-RU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Ахматвалеевна</a:t>
            </a:r>
            <a:endParaRPr lang="ru-RU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4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2216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=""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Поиск </a:t>
            </a:r>
            <a:r>
              <a:rPr lang="ru-RU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гиперпараметров</a:t>
            </a: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для прогноза модуль упругости при растяжении: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=""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=""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11448" y="1495515"/>
            <a:ext cx="3511318" cy="4244885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2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метода «Случайный лес»: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Поиск </a:t>
            </a:r>
            <a:r>
              <a:rPr lang="ru-RU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методом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перекрёстной проверкой с количеством блоков 10;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гиперпараметры для оптимальной модели;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Подставляем оптимальные гиперпараметры в модель случайного леса;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Оцениваем точность на тестовом наборе;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наилучшее значение правильности перекрёстной проверки , наилучшие параметры, наилучшую модель по всем </a:t>
            </a:r>
            <a:r>
              <a:rPr lang="ru-RU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методам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Проверяем правильность на тестовом наборе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884" y="49572"/>
            <a:ext cx="7981115" cy="303750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2183" y="3170359"/>
            <a:ext cx="7603680" cy="224643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5440" y="5500076"/>
            <a:ext cx="7540423" cy="102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00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=""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Нейронная сеть для соотношения «матрица-наполнитель»: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=""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=""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30360" y="875223"/>
            <a:ext cx="3511318" cy="5699463"/>
          </a:xfrm>
          <a:prstGeom prst="rect">
            <a:avLst/>
          </a:prstGeom>
        </p:spPr>
        <p:txBody>
          <a:bodyPr anchor="ctr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4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Первая модель: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Сформируем входы и выход для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Разобьём выборки на обучающую и тестовую.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Создадим функцию для поиска наилучших параметров и слоёв.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модель, определим параметры, </a:t>
            </a:r>
            <a:r>
              <a:rPr lang="ru-RU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найдем</a:t>
            </a: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оптимальные параметры посмотрим на результаты;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Повторим все эти этапы до построения окончательной модели;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Обучим нейросеть;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потери модели;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потерь на тренировочной и тестовой выборках.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результата работы модели.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96332530-5C14-4459-BDB0-8A5731BEEE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7" r="737"/>
          <a:stretch/>
        </p:blipFill>
        <p:spPr>
          <a:xfrm>
            <a:off x="3718470" y="3724955"/>
            <a:ext cx="5597307" cy="142582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="" xmlns:a16="http://schemas.microsoft.com/office/drawing/2014/main" id="{938C1309-B21E-4A04-AA71-227589301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470" y="5044856"/>
            <a:ext cx="5597307" cy="17635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6F277DD8-9A41-4587-A947-E5841F2928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6496" y="2519597"/>
            <a:ext cx="5419512" cy="116132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0D1E7F8E-EA4F-4D14-BAAF-83D5499668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6496" y="49573"/>
            <a:ext cx="5405158" cy="242599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8896" y="216763"/>
            <a:ext cx="2761039" cy="175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493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2411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Вторая модель: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Сформируем входы и выход для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Разобьём выборки на обучающую и тестовую.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Сконфигурируем модель, зададим слои, посмотрим на архитектуру модели.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Обучим модель.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Test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на потери модели.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потерь на тренировочной и тестовой выборках.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результата работы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Оценим модель по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0" y="5963285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=""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Нейронная сеть для соотношения «матрица-наполнитель»:</a:t>
            </a:r>
          </a:p>
          <a:p>
            <a:endParaRPr lang="ru-RU" sz="3400" dirty="0">
              <a:solidFill>
                <a:srgbClr val="FFFFFF"/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=""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8773337" y="1618312"/>
            <a:ext cx="3418663" cy="73306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=""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-267490" y="6765604"/>
            <a:ext cx="3418663" cy="733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4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149" y="44404"/>
            <a:ext cx="6081088" cy="169166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5149" y="1761907"/>
            <a:ext cx="2705100" cy="22131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5149" y="2022098"/>
            <a:ext cx="6031171" cy="51713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6056" y="2578108"/>
            <a:ext cx="6039273" cy="2916107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20680" y="44404"/>
            <a:ext cx="1974246" cy="1893887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20680" y="2162574"/>
            <a:ext cx="1983398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41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C86841D5-9ABD-4B0E-82B8-AFC33E9E18EC}"/>
              </a:ext>
            </a:extLst>
          </p:cNvPr>
          <p:cNvGrpSpPr/>
          <p:nvPr/>
        </p:nvGrpSpPr>
        <p:grpSpPr>
          <a:xfrm>
            <a:off x="8535" y="0"/>
            <a:ext cx="6297015" cy="6858000"/>
            <a:chOff x="8229600" y="0"/>
            <a:chExt cx="3962399" cy="6858000"/>
          </a:xfrm>
        </p:grpSpPr>
        <p:pic>
          <p:nvPicPr>
            <p:cNvPr id="5" name="Picture 4">
              <a:extLst>
                <a:ext uri="{FF2B5EF4-FFF2-40B4-BE49-F238E27FC236}">
                  <a16:creationId xmlns="" xmlns:a16="http://schemas.microsoft.com/office/drawing/2014/main" id="{BD9D120B-35C4-449C-8FB1-1D652FFBA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29600" y="0"/>
              <a:ext cx="3962399" cy="6858000"/>
            </a:xfrm>
            <a:prstGeom prst="rect">
              <a:avLst/>
            </a:prstGeom>
          </p:spPr>
        </p:pic>
        <p:pic>
          <p:nvPicPr>
            <p:cNvPr id="4" name="Рисунок 11">
              <a:extLst>
                <a:ext uri="{FF2B5EF4-FFF2-40B4-BE49-F238E27FC236}">
                  <a16:creationId xmlns="" xmlns:a16="http://schemas.microsoft.com/office/drawing/2014/main" id="{3021230A-6DA9-4804-861C-E77E5D84B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6684" y="5969916"/>
              <a:ext cx="3522006" cy="811352"/>
            </a:xfrm>
            <a:prstGeom prst="rect">
              <a:avLst/>
            </a:prstGeom>
          </p:spPr>
        </p:pic>
        <p:sp>
          <p:nvSpPr>
            <p:cNvPr id="6" name="Заголовок 1">
              <a:extLst>
                <a:ext uri="{FF2B5EF4-FFF2-40B4-BE49-F238E27FC236}">
                  <a16:creationId xmlns="" xmlns:a16="http://schemas.microsoft.com/office/drawing/2014/main" id="{2494EB7D-3FA2-4F31-8B00-82700A4280A2}"/>
                </a:ext>
              </a:extLst>
            </p:cNvPr>
            <p:cNvSpPr txBox="1">
              <a:spLocks/>
            </p:cNvSpPr>
            <p:nvPr/>
          </p:nvSpPr>
          <p:spPr>
            <a:xfrm>
              <a:off x="8416684" y="1807453"/>
              <a:ext cx="3588229" cy="2157878"/>
            </a:xfrm>
            <a:prstGeom prst="rect">
              <a:avLst/>
            </a:prstGeom>
          </p:spPr>
          <p:txBody>
            <a:bodyPr rtlCol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Спасибо </a:t>
              </a:r>
            </a:p>
            <a:p>
              <a:pPr algn="ctr"/>
              <a:r>
                <a:rPr lang="ru-RU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за </a:t>
              </a:r>
            </a:p>
            <a:p>
              <a:pPr algn="ctr"/>
              <a:r>
                <a:rPr lang="ru-RU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внимание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118BC003-2BC9-4627-9F83-3CE65AA396F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5548" y="0"/>
            <a:ext cx="5877916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2475D1E-D9AF-46FB-A54D-F4864FD3A30F}"/>
              </a:ext>
            </a:extLst>
          </p:cNvPr>
          <p:cNvSpPr txBox="1"/>
          <p:nvPr/>
        </p:nvSpPr>
        <p:spPr>
          <a:xfrm>
            <a:off x="4132661" y="4401107"/>
            <a:ext cx="77901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45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ru-RU" sz="16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199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553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=""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Объединение файлов и разведочный анализ: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=""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1250439"/>
            <a:ext cx="3418663" cy="23242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Объединение по индексу: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Импортируем необходимые библиотеки;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Загружаем файлы;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размерность;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Объединим оба файла по индексу по типу объединения INNER </a:t>
            </a:r>
          </a:p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=""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4714" y="3428999"/>
            <a:ext cx="3418663" cy="2386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Разведочный анализ данных: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начальные и конечные строки нашего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Изучим информацию о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датасете</a:t>
            </a: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типы данных в каждом столбце;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пропуски;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Поищем уникальные значения с помощью функции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nunique</a:t>
            </a:r>
            <a:endParaRPr lang="ru-RU" sz="14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440" y="91831"/>
            <a:ext cx="3756406" cy="264503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1038" y="91832"/>
            <a:ext cx="3230162" cy="190890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6497" y="2874701"/>
            <a:ext cx="3705349" cy="215840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1039" y="2993292"/>
            <a:ext cx="3308316" cy="189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1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9662" y="16335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=""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«Угол нашивки» и описательная статистика: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=""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180622" y="1242875"/>
            <a:ext cx="3418663" cy="21369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со столбцом "Угол нашивки":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количество элементов со значением 0 градусов;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Приведём к значениям 0 и 1;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Убедимся в неизменном количестве элементов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=""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9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Описательная статистика</a:t>
            </a: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Изучим описательную статистику данных (максимальное, минимальное, квартили, медиана, стандартное отклонение, среднее значение и т.д.),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основные параметры анализа данных;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</a:t>
            </a:r>
            <a:r>
              <a:rPr lang="ru-RU" sz="17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</a:t>
            </a: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пропущенные  и дублирующие данные;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Вычислим коэффициенты ранговой корреляции </a:t>
            </a:r>
            <a:r>
              <a:rPr lang="ru-RU" sz="17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Кендалла</a:t>
            </a: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Пирсона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BFE41A2F-2B59-45B3-949F-27BD4DEE4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246" y="49573"/>
            <a:ext cx="3770047" cy="316835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="" xmlns:a16="http://schemas.microsoft.com/office/drawing/2014/main" id="{9A479636-21F8-407D-BA95-3F0B85377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1690" y="3217931"/>
            <a:ext cx="2964002" cy="330248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9096" y="49573"/>
            <a:ext cx="4489246" cy="222470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5441" y="3217931"/>
            <a:ext cx="5202252" cy="330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701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9073" y="-1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=""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Визуализация «сырых» данных: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=""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223670" y="1842258"/>
            <a:ext cx="3511318" cy="3173482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без нормализации и исключения шумов 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гистограммы распределения каждой из переменных (несколько вариантов);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диаграммы "ящиков с усами" (несколько вариантов);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попарные графики рассеяния точек (несколько вариантов);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 квантиль-квантиль;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тепловые карты (несколько вариантов)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=""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="" xmlns:a16="http://schemas.microsoft.com/office/drawing/2014/main" id="{7493BB89-3DC4-45A4-ACD0-853787CE239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11700" y="4288747"/>
            <a:ext cx="2627630" cy="251968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5446186F-7CA9-412B-ACBA-D63A46A0BA5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17834" y="4288747"/>
            <a:ext cx="2524125" cy="251968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="" xmlns:a16="http://schemas.microsoft.com/office/drawing/2014/main" id="{D6BC1463-48B2-40D3-BE7B-F383660B8AEC}"/>
              </a:ext>
            </a:extLst>
          </p:cNvPr>
          <p:cNvPicPr/>
          <p:nvPr/>
        </p:nvPicPr>
        <p:blipFill rotWithShape="1">
          <a:blip r:embed="rId5"/>
          <a:srcRect l="5054" t="1060" r="14801"/>
          <a:stretch/>
        </p:blipFill>
        <p:spPr bwMode="auto">
          <a:xfrm>
            <a:off x="9274761" y="4416357"/>
            <a:ext cx="2755470" cy="21786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Рисунок 25">
            <a:extLst>
              <a:ext uri="{FF2B5EF4-FFF2-40B4-BE49-F238E27FC236}">
                <a16:creationId xmlns="" xmlns:a16="http://schemas.microsoft.com/office/drawing/2014/main" id="{0A2489AC-8AE4-49CC-B4A2-B97F7EC75E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0269" y="2114887"/>
            <a:ext cx="4356746" cy="211005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8303" y="165573"/>
            <a:ext cx="3208651" cy="302858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6955" y="165574"/>
            <a:ext cx="4564184" cy="201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09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0" y="12973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=""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Предобработка данных: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=""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1391574"/>
            <a:ext cx="3511318" cy="407485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Исключение выбросов: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Посчитаем количество значений методом 3 сигм и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межквартильных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Исключим выбросы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межквартильного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расстояния 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Убедимся, что выбросы ещё остались;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Повторим удаление выбросов ещё 4 раза до полного удаления;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чистоту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от выбросов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все возможные графики «чистого»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=""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C6DD89F0-A7F0-4AC4-B361-97B21A116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918" y="49573"/>
            <a:ext cx="4240207" cy="389985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658F4276-D095-42A4-B78A-A652496D1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5440" y="3949429"/>
            <a:ext cx="2521575" cy="2396663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="" xmlns:a16="http://schemas.microsoft.com/office/drawing/2014/main" id="{0A799652-C78E-4E76-ABF9-55E363BB4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8806" y="2619333"/>
            <a:ext cx="3579536" cy="2236592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="" xmlns:a16="http://schemas.microsoft.com/office/drawing/2014/main" id="{925C38B0-73CC-43CD-B1A9-7EF61B5515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8680" y="71029"/>
            <a:ext cx="4019662" cy="256382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7015" y="4389977"/>
            <a:ext cx="2080011" cy="168951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1441" y="4913324"/>
            <a:ext cx="3283831" cy="148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736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11097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=""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Предобработка данных: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=""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183079" y="3910591"/>
            <a:ext cx="2946010" cy="228970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Стандартизация данных: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Стандартизируем данные с помощью 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=""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EE94004C-2499-4776-9FD5-9C9EF3FDF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690" y="49573"/>
            <a:ext cx="3528922" cy="174971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="" xmlns:a16="http://schemas.microsoft.com/office/drawing/2014/main" id="{FBA9CDDB-88EF-4A62-8A18-F807DBCDD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635" y="89649"/>
            <a:ext cx="4633651" cy="3221721"/>
          </a:xfrm>
          <a:prstGeom prst="rect">
            <a:avLst/>
          </a:prstGeom>
        </p:spPr>
      </p:pic>
      <p:sp>
        <p:nvSpPr>
          <p:cNvPr id="26" name="Объект 2">
            <a:extLst>
              <a:ext uri="{FF2B5EF4-FFF2-40B4-BE49-F238E27FC236}">
                <a16:creationId xmlns=""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44714" y="609020"/>
            <a:ext cx="3511318" cy="35042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Нормализация данных: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плотности ядра;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 с помощью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9690" y="1813084"/>
            <a:ext cx="3663946" cy="188233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7679" y="3600935"/>
            <a:ext cx="3698964" cy="198706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5835" y="3401592"/>
            <a:ext cx="4231665" cy="202899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6523" y="5588000"/>
            <a:ext cx="7565291" cy="109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35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-49573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=""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Разработка и обучение моделей для прогноза прочности при растяжении: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=""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=""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93259" y="1529533"/>
            <a:ext cx="3511318" cy="3700544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К ближайших соседей: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Разбиваем данные на тестовую и тренировочную выборки;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Вычисляем коэффициент детерминации;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Считаем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 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Сравниваем с результатами модели, выдающей среднее значение;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для тестовых и прогнозных значений;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гистограмму распределения ошибки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="" xmlns:a16="http://schemas.microsoft.com/office/drawing/2014/main" id="{B0384986-17CC-432D-9B4C-3919A8E9B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291" y="-18874"/>
            <a:ext cx="4038600" cy="27051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3891" y="-144537"/>
            <a:ext cx="4184406" cy="283076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8172" y="2857865"/>
            <a:ext cx="5485243" cy="374356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2250" y="2829778"/>
            <a:ext cx="2693011" cy="189853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2250" y="4898059"/>
            <a:ext cx="2406427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57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-49573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=""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Поиск </a:t>
            </a:r>
            <a:r>
              <a:rPr lang="ru-RU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гиперпараметров</a:t>
            </a: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=""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=""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93259" y="1529532"/>
            <a:ext cx="3511318" cy="4267585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метода «Деревья решений»: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Поиск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методом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перекрёстной проверкой с количеством блоков 10;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гиперпараметры для оптимальной модели;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Подставляем оптимальные гиперпараметры в модель случайного леса;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Оцениваем точность на тестовом наборе;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наилучшее значение правильности перекрёстной проверки , наилучшие параметры, наилучшую модель по всем </a:t>
            </a:r>
            <a:r>
              <a:rPr lang="ru-RU" sz="13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методам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Проверяем правильность на тестовом наборе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9FE5A70-13BF-4571-9881-E7DA9CDE3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10" y="113744"/>
            <a:ext cx="8338697" cy="390783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173" y="4037362"/>
            <a:ext cx="3619696" cy="234986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373" y="4021583"/>
            <a:ext cx="4658336" cy="270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53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2216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=""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Разработка и обучение моделей для прогноза модуль упругости при растяжении: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=""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=""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11448" y="1551005"/>
            <a:ext cx="3511318" cy="3657600"/>
          </a:xfrm>
          <a:prstGeom prst="rect">
            <a:avLst/>
          </a:prstGeom>
        </p:spPr>
        <p:txBody>
          <a:bodyPr anchor="ctr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 тестовых и прогнозных значений для разных методов (слева - направо и сверху – вниз):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опорных векторов;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Линейная регрессия;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Стохастический градиентный спуск;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Многослойный перцептрон;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К-ближайших соседей;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Градиентный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бустинг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«Случайный лес»;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Дерево принятия решений;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Лассо.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66D39601-61BF-473A-A3A5-AD475A7DF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217" y="0"/>
            <a:ext cx="2772906" cy="1980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B12FF153-68C5-4EF3-8547-349E66F2A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353" y="4802634"/>
            <a:ext cx="2732128" cy="19800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="" xmlns:a16="http://schemas.microsoft.com/office/drawing/2014/main" id="{F6F207EE-0AF9-4BA5-BFF9-8B3DE79400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3044" y="2389805"/>
            <a:ext cx="2732128" cy="19800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="" xmlns:a16="http://schemas.microsoft.com/office/drawing/2014/main" id="{2ECF7802-22B1-4982-9CFA-0BE5C64468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1217" y="2434261"/>
            <a:ext cx="2759314" cy="19800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="" xmlns:a16="http://schemas.microsoft.com/office/drawing/2014/main" id="{AC752843-338B-4666-BDBC-BE17AD32E6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6736" y="4802634"/>
            <a:ext cx="2732128" cy="198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7205" y="49573"/>
            <a:ext cx="2672496" cy="18654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39701" y="114080"/>
            <a:ext cx="2835471" cy="180089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60531" y="2368374"/>
            <a:ext cx="3065513" cy="200143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9753" y="4823206"/>
            <a:ext cx="3123712" cy="18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58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1913</TotalTime>
  <Words>752</Words>
  <Application>Microsoft Office PowerPoint</Application>
  <PresentationFormat>Широкоэкранный</PresentationFormat>
  <Paragraphs>122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Wingdings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Oleg Yevdokimov</dc:creator>
  <cp:lastModifiedBy>Иван Носов</cp:lastModifiedBy>
  <cp:revision>83</cp:revision>
  <dcterms:created xsi:type="dcterms:W3CDTF">2022-06-12T16:10:37Z</dcterms:created>
  <dcterms:modified xsi:type="dcterms:W3CDTF">2023-04-08T01:01:58Z</dcterms:modified>
</cp:coreProperties>
</file>